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7" r:id="rId3"/>
    <p:sldId id="262" r:id="rId4"/>
    <p:sldId id="258" r:id="rId5"/>
    <p:sldId id="263" r:id="rId6"/>
    <p:sldId id="265" r:id="rId7"/>
    <p:sldId id="266" r:id="rId8"/>
    <p:sldId id="268" r:id="rId9"/>
    <p:sldId id="264" r:id="rId10"/>
    <p:sldId id="269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2AAF60A-560E-44C9-8759-B7C9BC2B45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E82D74-4F98-4DBA-B5BC-CAACEDE0B4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1/2/2022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DEE50-3D68-458E-A4B4-A8D736D558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3A598D-5449-42B1-B1C7-E756EDE31C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2C62A04-D51A-4ABF-B903-CB1EB159F9DB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61064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1/2/2022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7091C610-3BAC-4F4D-AF53-A93655AB2B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37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1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94AA1-92B3-40B1-9BFA-D618AA2B5CC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B11F3-8B04-40F9-B4D0-553DB1B49D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798332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10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04EF5-1359-4835-8DD6-301226E8AA4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11518-81EB-4D80-B75D-AF69BC95E6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865574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2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1FAC4-D114-4D6D-B846-AE7292C73AD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17FE6-BAAF-42CC-8919-84F31E23CB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395044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3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4E20A-CFEE-419A-837D-4F3D84AD9B1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17B2-BF71-46A3-AAEA-125A56EAD0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162055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4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DFCE3-6D88-4614-84C5-3EB8ED32A14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33EE8-F406-4E15-B9B7-2F1DD174C30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156964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5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7538C-D254-44B6-8A18-D17BAC67E9F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DEFEE-F0F4-46FA-BE0D-822DB237C1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703900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6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F1F52-3E46-4DED-97CB-7BFEAD18274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8E935-E74D-489D-AAAC-25FE85E4D8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781674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7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08C2CC-7E53-423D-AF55-45FAFE546C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610DC-A670-4515-A6DC-1F6A34F1BA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7188268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8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EBB92-D470-4718-AFD6-78A2474E418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B94BE7-50E1-4CDD-9CA1-13F190AC1B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1088917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1625" y="1231900"/>
            <a:ext cx="4433888" cy="33258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35A11EAB-687D-4AE4-B775-678A923E9436}" type="slidenum">
              <a:rPr lang="en-US">
                <a:solidFill>
                  <a:prstClr val="black"/>
                </a:solidFill>
                <a:latin typeface="Century Gothic" panose="020B0502020202020204"/>
              </a:rPr>
              <a:pPr defTabSz="966576">
                <a:defRPr/>
              </a:pPr>
              <a:t>9</a:t>
            </a:fld>
            <a:endParaRPr lang="en-US">
              <a:solidFill>
                <a:prstClr val="black"/>
              </a:solidFill>
              <a:latin typeface="Century Gothic" panose="020B050202020202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307E9-5888-4293-A676-035609F9897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1/2/2022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58D6C-ACFB-4444-9036-491178529D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691726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286" y="0"/>
            <a:ext cx="9141714" cy="6858000"/>
            <a:chOff x="3048" y="0"/>
            <a:chExt cx="12188952" cy="6858000"/>
          </a:xfrm>
        </p:grpSpPr>
        <p:sp>
          <p:nvSpPr>
            <p:cNvPr id="4" name="Rectangle 3"/>
            <p:cNvSpPr/>
            <p:nvPr/>
          </p:nvSpPr>
          <p:spPr>
            <a:xfrm>
              <a:off x="3048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1574798" y="3537161"/>
              <a:ext cx="9144001" cy="196717"/>
              <a:chOff x="1523999" y="4379129"/>
              <a:chExt cx="9144001" cy="196717"/>
            </a:xfrm>
          </p:grpSpPr>
          <p:sp>
            <p:nvSpPr>
              <p:cNvPr id="19" name="Rectangle 18" descr="Gold bar"/>
              <p:cNvSpPr>
                <a:spLocks noChangeArrowheads="1"/>
              </p:cNvSpPr>
              <p:nvPr/>
            </p:nvSpPr>
            <p:spPr bwMode="auto">
              <a:xfrm rot="16200000" flipH="1">
                <a:off x="2949872" y="2953256"/>
                <a:ext cx="196717" cy="30484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" name="Rectangle 19" descr="Orange bar"/>
              <p:cNvSpPr>
                <a:spLocks noChangeArrowheads="1"/>
              </p:cNvSpPr>
              <p:nvPr/>
            </p:nvSpPr>
            <p:spPr bwMode="auto">
              <a:xfrm rot="16200000" flipH="1">
                <a:off x="5998335" y="2953256"/>
                <a:ext cx="196717" cy="3048463"/>
              </a:xfrm>
              <a:prstGeom prst="rect">
                <a:avLst/>
              </a:prstGeom>
              <a:solidFill>
                <a:schemeClr val="accent4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1" name="Rectangle 20" descr="Slate bar"/>
              <p:cNvSpPr>
                <a:spLocks noChangeArrowheads="1"/>
              </p:cNvSpPr>
              <p:nvPr/>
            </p:nvSpPr>
            <p:spPr bwMode="auto">
              <a:xfrm rot="16200000" flipH="1">
                <a:off x="9045410" y="2953256"/>
                <a:ext cx="196717" cy="3048463"/>
              </a:xfrm>
              <a:prstGeom prst="rect">
                <a:avLst/>
              </a:prstGeom>
              <a:solidFill>
                <a:schemeClr val="accent6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</p:spPr>
            <p:txBody>
              <a:bodyPr wrap="none" anchor="ctr"/>
              <a:lstStyle/>
              <a:p>
                <a:pPr algn="ctr" eaLnBrk="1" hangingPunct="1"/>
                <a:endParaRPr lang="en-US" sz="18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56115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12610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5DE3B5DE-687E-4601-9C25-48F7ABE0D7C5}" type="datetime1">
              <a:rPr lang="en-US" smtClean="0"/>
              <a:t>1/1/2022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1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BFD467DE-D084-42AA-B27F-22F6084CB8BB}" type="datetime1">
              <a:rPr lang="en-US" smtClean="0"/>
              <a:t>1/1/2022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1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3782E027-C2A0-4932-A761-986BAD82B671}" type="datetime1">
              <a:rPr lang="en-US" smtClean="0"/>
              <a:t>1/1/2022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7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96AC42F1-294F-4AFB-8F78-2EF579F09459}" type="datetime1">
              <a:rPr lang="en-US" smtClean="0"/>
              <a:t>1/1/2022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84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62262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1580A6EB-69F5-4723-B5E3-A6D9E36A957A}" type="datetime1">
              <a:rPr lang="en-US" smtClean="0"/>
              <a:t>1/1/2022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69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0FB02ED0-9CAE-481B-8D1D-B242F0282967}" type="datetime1">
              <a:rPr lang="en-US" smtClean="0"/>
              <a:t>1/1/2022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4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9" y="2193928"/>
            <a:ext cx="3868340" cy="39782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9" y="1489075"/>
            <a:ext cx="386834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93928"/>
            <a:ext cx="3867150" cy="397827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9075"/>
            <a:ext cx="386715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78867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4696AB3F-7B84-45BD-A122-497866A73F4B}" type="datetime1">
              <a:rPr lang="en-US" smtClean="0"/>
              <a:t>1/1/2022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02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6395E536-1457-4CE4-8497-197239F05587}" type="datetime1">
              <a:rPr lang="en-US" smtClean="0"/>
              <a:t>1/1/2022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154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A4AF2F65-2726-4707-A7A6-DE21D14E80C5}" type="datetime1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15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1FA85564-6B99-4FC4-9CE3-22E750398B2E}" type="datetime1">
              <a:rPr lang="en-US" smtClean="0"/>
              <a:t>1/1/2022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8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2BCD2BEA-7F40-407D-B082-13022E8B2C99}" type="datetime1">
              <a:rPr lang="en-US" smtClean="0"/>
              <a:t>1/1/2022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4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6"/>
            <a:ext cx="9141714" cy="6858006"/>
            <a:chOff x="-2728" y="-5"/>
            <a:chExt cx="12188952" cy="6858006"/>
          </a:xfrm>
        </p:grpSpPr>
        <p:sp>
          <p:nvSpPr>
            <p:cNvPr id="26" name="Rectangle 25"/>
            <p:cNvSpPr/>
            <p:nvPr/>
          </p:nvSpPr>
          <p:spPr>
            <a:xfrm>
              <a:off x="-2728" y="1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-2727" y="-5"/>
              <a:ext cx="716424" cy="6858000"/>
              <a:chOff x="-2727" y="-5"/>
              <a:chExt cx="716424" cy="6858000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-2727" y="-5"/>
                <a:ext cx="571473" cy="6858000"/>
                <a:chOff x="6048440" y="-936481"/>
                <a:chExt cx="196717" cy="9144001"/>
              </a:xfrm>
            </p:grpSpPr>
            <p:sp>
              <p:nvSpPr>
                <p:cNvPr id="46" name="Rectangle 45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solidFill>
                  <a:schemeClr val="accent6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" name="Rectangle 46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solidFill>
                  <a:schemeClr val="accent4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" name="Rectangle 47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41" name="Group 40"/>
              <p:cNvGrpSpPr/>
              <p:nvPr/>
            </p:nvGrpSpPr>
            <p:grpSpPr>
              <a:xfrm>
                <a:off x="566005" y="-5"/>
                <a:ext cx="147692" cy="6858000"/>
                <a:chOff x="6048440" y="-936481"/>
                <a:chExt cx="196717" cy="9144001"/>
              </a:xfrm>
            </p:grpSpPr>
            <p:sp>
              <p:nvSpPr>
                <p:cNvPr id="43" name="Rectangle 42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057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lvl="0" algn="ctr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" name="Rectangle 43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0594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" name="Rectangle 44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7" cy="304846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1" hangingPunct="1"/>
                  <a:endParaRPr lang="en-US" sz="1800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Rectangle 41"/>
              <p:cNvSpPr/>
              <p:nvPr/>
            </p:nvSpPr>
            <p:spPr>
              <a:xfrm>
                <a:off x="646782" y="-5"/>
                <a:ext cx="45719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</p:grpSp>
      <p:sp>
        <p:nvSpPr>
          <p:cNvPr id="3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accent3"/>
                </a:solidFill>
              </a:defRPr>
            </a:lvl1pPr>
          </a:lstStyle>
          <a:p>
            <a:fld id="{CA734DBA-6852-4C6A-AB8B-E28C0C52CB53}" type="datetime1">
              <a:rPr lang="en-US" smtClean="0"/>
              <a:t>1/1/2022</a:t>
            </a:fld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3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3"/>
                </a:solidFill>
              </a:defRPr>
            </a:lvl1pPr>
          </a:lstStyle>
          <a:p>
            <a:endParaRPr lang="en-US"/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3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fld id="{10E4A4DB-036F-4816-A98C-42C4167E83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8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6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56115"/>
            <a:ext cx="6858000" cy="424732"/>
          </a:xfrm>
        </p:spPr>
        <p:txBody>
          <a:bodyPr>
            <a:spAutoFit/>
          </a:bodyPr>
          <a:lstStyle/>
          <a:p>
            <a:r>
              <a:rPr lang="en-US" sz="2400" b="1" dirty="0"/>
              <a:t>Job 1:6-12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822883"/>
            <a:ext cx="6858000" cy="1477328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Satan Is Looking For Someone</a:t>
            </a:r>
          </a:p>
        </p:txBody>
      </p:sp>
    </p:spTree>
    <p:extLst>
      <p:ext uri="{BB962C8B-B14F-4D97-AF65-F5344CB8AC3E}">
        <p14:creationId xmlns:p14="http://schemas.microsoft.com/office/powerpoint/2010/main" val="82198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345257"/>
          </a:xfrm>
        </p:spPr>
        <p:txBody>
          <a:bodyPr>
            <a:spAutoFit/>
          </a:bodyPr>
          <a:lstStyle/>
          <a:p>
            <a:pPr lvl="0"/>
            <a:r>
              <a:rPr lang="en-US" sz="3200" b="1" dirty="0"/>
              <a:t>Who will not make up his mind …</a:t>
            </a:r>
          </a:p>
          <a:p>
            <a:pPr lvl="1"/>
            <a:r>
              <a:rPr lang="en-US" sz="2400" dirty="0"/>
              <a:t> He looks for the one who is waffling and uncommitted. 1 Kings 18:21 versus Daniel 1:8.</a:t>
            </a:r>
          </a:p>
          <a:p>
            <a:pPr marL="342900" lvl="1" indent="0">
              <a:buNone/>
            </a:pPr>
            <a:endParaRPr lang="en-US" sz="2400" dirty="0"/>
          </a:p>
          <a:p>
            <a:r>
              <a:rPr lang="en-US" sz="3200" b="1" dirty="0"/>
              <a:t>Will you make a decision today?</a:t>
            </a: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60F81123-57C1-428E-9515-317BCA86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7827"/>
            <a:ext cx="7886700" cy="60016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Satan is looking for someone …</a:t>
            </a:r>
          </a:p>
        </p:txBody>
      </p:sp>
    </p:spTree>
    <p:extLst>
      <p:ext uri="{BB962C8B-B14F-4D97-AF65-F5344CB8AC3E}">
        <p14:creationId xmlns:p14="http://schemas.microsoft.com/office/powerpoint/2010/main" val="394282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971550"/>
            <a:ext cx="8343900" cy="5595378"/>
          </a:xfrm>
        </p:spPr>
        <p:txBody>
          <a:bodyPr>
            <a:spAutoFit/>
          </a:bodyPr>
          <a:lstStyle/>
          <a:p>
            <a:r>
              <a:rPr lang="en-US" sz="2800" dirty="0"/>
              <a:t>Whose heart is completely His.</a:t>
            </a:r>
            <a:br>
              <a:rPr lang="en-US" sz="2800" dirty="0"/>
            </a:br>
            <a:r>
              <a:rPr lang="en-US" sz="2800" b="1" dirty="0">
                <a:solidFill>
                  <a:srgbClr val="FF0000"/>
                </a:solidFill>
              </a:rPr>
              <a:t>2 Chronicles 16:9</a:t>
            </a:r>
          </a:p>
          <a:p>
            <a:r>
              <a:rPr lang="en-US" sz="2800" dirty="0"/>
              <a:t>Who will recognize God as his Creator.</a:t>
            </a:r>
            <a:br>
              <a:rPr lang="en-US" sz="2800" dirty="0"/>
            </a:br>
            <a:r>
              <a:rPr lang="en-US" sz="2800" b="1" dirty="0">
                <a:solidFill>
                  <a:srgbClr val="FF0000"/>
                </a:solidFill>
              </a:rPr>
              <a:t>Psalms 14:1-3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Who will </a:t>
            </a:r>
            <a:r>
              <a:rPr lang="en-US" sz="2800" i="1" dirty="0"/>
              <a:t>“stand in the gap,” </a:t>
            </a:r>
            <a:r>
              <a:rPr lang="en-US" sz="2800" dirty="0"/>
              <a:t>be useful to God, and go do His work. </a:t>
            </a:r>
            <a:r>
              <a:rPr lang="en-US" sz="2800" b="1" dirty="0">
                <a:solidFill>
                  <a:srgbClr val="FF0000"/>
                </a:solidFill>
              </a:rPr>
              <a:t>Ezekiel 22:30; 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2 Timothy 2:21; Isaiah 6:8</a:t>
            </a:r>
          </a:p>
          <a:p>
            <a:r>
              <a:rPr lang="en-US" sz="2800" dirty="0"/>
              <a:t>Who loves the truth and is willing to change. </a:t>
            </a:r>
            <a:r>
              <a:rPr lang="en-US" sz="2800" b="1" dirty="0">
                <a:solidFill>
                  <a:srgbClr val="FF0000"/>
                </a:solidFill>
              </a:rPr>
              <a:t>Jeremiah 5:1-3; 2 Thessalonians 2:10</a:t>
            </a:r>
          </a:p>
          <a:p>
            <a:r>
              <a:rPr lang="en-US" sz="2800" dirty="0"/>
              <a:t>Who will humble himself and listen to Him. </a:t>
            </a:r>
            <a:r>
              <a:rPr lang="en-US" sz="2800" b="1" dirty="0">
                <a:solidFill>
                  <a:srgbClr val="FF0000"/>
                </a:solidFill>
              </a:rPr>
              <a:t>Jeremiah 6:9-10</a:t>
            </a:r>
          </a:p>
          <a:p>
            <a:r>
              <a:rPr lang="en-US" sz="3200" b="1" dirty="0"/>
              <a:t>But Satan is looking for someone also …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28650" y="200774"/>
            <a:ext cx="7886700" cy="60016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God is looking for someone …</a:t>
            </a:r>
          </a:p>
        </p:txBody>
      </p:sp>
    </p:spTree>
    <p:extLst>
      <p:ext uri="{BB962C8B-B14F-4D97-AF65-F5344CB8AC3E}">
        <p14:creationId xmlns:p14="http://schemas.microsoft.com/office/powerpoint/2010/main" val="269040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42239" y="1690691"/>
            <a:ext cx="8488641" cy="4413516"/>
          </a:xfr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Who will serve God only when things are going well.</a:t>
            </a:r>
          </a:p>
          <a:p>
            <a:pPr lvl="1"/>
            <a:r>
              <a:rPr lang="en-US" sz="2400" dirty="0"/>
              <a:t>A fair weather Christian. </a:t>
            </a:r>
            <a:r>
              <a:rPr lang="en-US" sz="2400" b="1" dirty="0">
                <a:solidFill>
                  <a:srgbClr val="FF0000"/>
                </a:solidFill>
              </a:rPr>
              <a:t>Job 1:8-12; 2:3-6</a:t>
            </a:r>
          </a:p>
          <a:p>
            <a:pPr lvl="1"/>
            <a:r>
              <a:rPr lang="en-US" sz="2400" dirty="0"/>
              <a:t>Who lacks firm roots. </a:t>
            </a:r>
            <a:r>
              <a:rPr lang="en-US" sz="2400" b="1" dirty="0">
                <a:solidFill>
                  <a:srgbClr val="FF0000"/>
                </a:solidFill>
              </a:rPr>
              <a:t>Matthew 13:20-21;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Proverbs 12:3, 12; Isaiah 37:31; Jeremiah 17:7-8; Colossians 2:6-7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We will be tested … don’t be surprised 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b="1" dirty="0">
                <a:solidFill>
                  <a:srgbClr val="FF0000"/>
                </a:solidFill>
              </a:rPr>
              <a:t>1 Peter 4:12</a:t>
            </a:r>
            <a:r>
              <a:rPr lang="en-US" sz="2400" dirty="0"/>
              <a:t>) and don’t throw it all away.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b="1" dirty="0">
                <a:solidFill>
                  <a:srgbClr val="FF0000"/>
                </a:solidFill>
              </a:rPr>
              <a:t>Hebrews 10:32-35</a:t>
            </a:r>
            <a:r>
              <a:rPr lang="en-US" sz="2400" dirty="0"/>
              <a:t>).</a:t>
            </a:r>
          </a:p>
          <a:p>
            <a:pPr lvl="1"/>
            <a:r>
              <a:rPr lang="en-US" sz="2400" dirty="0"/>
              <a:t>We can’t afford to fall in love with this life.</a:t>
            </a:r>
            <a:br>
              <a:rPr lang="en-US" sz="2400" dirty="0"/>
            </a:br>
            <a:r>
              <a:rPr lang="en-US" sz="2400" b="1" dirty="0">
                <a:solidFill>
                  <a:srgbClr val="FF0000"/>
                </a:solidFill>
              </a:rPr>
              <a:t>Revelation 12:11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28650" y="727827"/>
            <a:ext cx="7886700" cy="60016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Satan is looking for someone …</a:t>
            </a:r>
          </a:p>
        </p:txBody>
      </p:sp>
    </p:spTree>
    <p:extLst>
      <p:ext uri="{BB962C8B-B14F-4D97-AF65-F5344CB8AC3E}">
        <p14:creationId xmlns:p14="http://schemas.microsoft.com/office/powerpoint/2010/main" val="2389394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28649" y="1825625"/>
            <a:ext cx="8353425" cy="2677656"/>
          </a:xfrm>
        </p:spPr>
        <p:txBody>
          <a:bodyPr>
            <a:spAutoFit/>
          </a:bodyPr>
          <a:lstStyle/>
          <a:p>
            <a:pPr lvl="0"/>
            <a:r>
              <a:rPr lang="en-US" sz="3200" b="1" dirty="0"/>
              <a:t>Who isn’t paying attention to him …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Satan preys on those who aren’t “sober” and “alert.” </a:t>
            </a:r>
            <a:r>
              <a:rPr lang="en-US" sz="2400" b="1" dirty="0">
                <a:solidFill>
                  <a:srgbClr val="FF0000"/>
                </a:solidFill>
              </a:rPr>
              <a:t>1 Peter 5:8; 1 Thessalonians 5:6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Who are ignorant of his tactics.</a:t>
            </a:r>
            <a:br>
              <a:rPr lang="en-US" sz="2400" dirty="0"/>
            </a:br>
            <a:r>
              <a:rPr lang="en-US" sz="2400" b="1" dirty="0">
                <a:solidFill>
                  <a:srgbClr val="FF0000"/>
                </a:solidFill>
              </a:rPr>
              <a:t>2 Corinthians 2:11; Ephesians 6:11</a:t>
            </a:r>
          </a:p>
          <a:p>
            <a:pPr lvl="1"/>
            <a:r>
              <a:rPr lang="en-US" sz="2400" dirty="0"/>
              <a:t>Who perhaps don’t really believe he is even real.</a:t>
            </a: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8E2803A8-3DCB-4F95-9D3F-1BBAE386D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7827"/>
            <a:ext cx="7886700" cy="60016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Satan is looking for someone …</a:t>
            </a:r>
          </a:p>
        </p:txBody>
      </p:sp>
    </p:spTree>
    <p:extLst>
      <p:ext uri="{BB962C8B-B14F-4D97-AF65-F5344CB8AC3E}">
        <p14:creationId xmlns:p14="http://schemas.microsoft.com/office/powerpoint/2010/main" val="3443112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28649" y="1825625"/>
            <a:ext cx="8100571" cy="2160591"/>
          </a:xfrm>
        </p:spPr>
        <p:txBody>
          <a:bodyPr wrap="square">
            <a:spAutoFit/>
          </a:bodyPr>
          <a:lstStyle/>
          <a:p>
            <a:pPr lvl="0"/>
            <a:r>
              <a:rPr lang="en-US" sz="3200" b="1" dirty="0"/>
              <a:t>Who will walk into his snares …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Who will provide him with all the opportunities he needs. </a:t>
            </a:r>
            <a:r>
              <a:rPr lang="en-US" sz="2400" b="1" dirty="0">
                <a:solidFill>
                  <a:srgbClr val="FF0000"/>
                </a:solidFill>
              </a:rPr>
              <a:t>Romans 13:13-14</a:t>
            </a:r>
          </a:p>
          <a:p>
            <a:pPr lvl="1"/>
            <a:r>
              <a:rPr lang="en-US" sz="2400" dirty="0"/>
              <a:t>Who will naively go where (and when) temptation is greatest. </a:t>
            </a:r>
            <a:r>
              <a:rPr lang="en-US" sz="2400" b="1" dirty="0">
                <a:solidFill>
                  <a:srgbClr val="FF0000"/>
                </a:solidFill>
              </a:rPr>
              <a:t>Proverbs 7:6ff</a:t>
            </a: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545F39E1-3719-4162-8B58-9DFAAABEE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7827"/>
            <a:ext cx="7886700" cy="60016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Satan is looking for someone …</a:t>
            </a:r>
          </a:p>
        </p:txBody>
      </p:sp>
    </p:spTree>
    <p:extLst>
      <p:ext uri="{BB962C8B-B14F-4D97-AF65-F5344CB8AC3E}">
        <p14:creationId xmlns:p14="http://schemas.microsoft.com/office/powerpoint/2010/main" val="940565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79948" y="1571625"/>
            <a:ext cx="8422652" cy="5139869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200" b="1" dirty="0"/>
              <a:t>Who only can see the immediate moment</a:t>
            </a:r>
            <a:r>
              <a:rPr lang="en-US" sz="3200" dirty="0"/>
              <a:t>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Esau couldn’t see beyond the next meal.</a:t>
            </a:r>
            <a:br>
              <a:rPr lang="en-US" sz="2400" dirty="0"/>
            </a:br>
            <a:r>
              <a:rPr lang="en-US" sz="2400" b="1" dirty="0">
                <a:solidFill>
                  <a:srgbClr val="FF0000"/>
                </a:solidFill>
              </a:rPr>
              <a:t>Genesis 25:27ff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Moses looked beyond </a:t>
            </a:r>
            <a:r>
              <a:rPr lang="en-US" sz="2400" i="1" dirty="0"/>
              <a:t>“the passing pleasures of sin.”</a:t>
            </a:r>
            <a:br>
              <a:rPr lang="en-US" sz="2400" dirty="0"/>
            </a:br>
            <a:r>
              <a:rPr lang="en-US" sz="2400" b="1" dirty="0">
                <a:solidFill>
                  <a:srgbClr val="FF0000"/>
                </a:solidFill>
              </a:rPr>
              <a:t>Hebrews 11:24-26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The choice is to focus on </a:t>
            </a:r>
            <a:r>
              <a:rPr lang="en-US" sz="2400" i="1" dirty="0"/>
              <a:t>“the things above”</a:t>
            </a:r>
            <a:r>
              <a:rPr lang="en-US" sz="2400" dirty="0"/>
              <a:t> or </a:t>
            </a:r>
            <a:r>
              <a:rPr lang="en-US" sz="2400" i="1" dirty="0"/>
              <a:t>“the things that are on earth.” </a:t>
            </a:r>
            <a:r>
              <a:rPr lang="en-US" sz="2400" b="1" dirty="0">
                <a:solidFill>
                  <a:srgbClr val="FF0000"/>
                </a:solidFill>
              </a:rPr>
              <a:t>Colossians 3:1-2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Even Peter fell victim to thinking about what’s best for him NOW! </a:t>
            </a:r>
            <a:r>
              <a:rPr lang="en-US" sz="2400" b="1" dirty="0">
                <a:solidFill>
                  <a:srgbClr val="FF0000"/>
                </a:solidFill>
              </a:rPr>
              <a:t>Matthew 16:23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Satan seeks the one who only sees </a:t>
            </a:r>
            <a:r>
              <a:rPr lang="en-US" sz="2400" i="1" dirty="0"/>
              <a:t>“this present time”</a:t>
            </a:r>
            <a:r>
              <a:rPr lang="en-US" sz="2400" dirty="0"/>
              <a:t> and not that which is to come. </a:t>
            </a:r>
            <a:r>
              <a:rPr lang="en-US" sz="2400" b="1" dirty="0">
                <a:solidFill>
                  <a:srgbClr val="FF0000"/>
                </a:solidFill>
              </a:rPr>
              <a:t>Romans 8:18;</a:t>
            </a:r>
            <a:br>
              <a:rPr lang="en-US" sz="2400" b="1" dirty="0">
                <a:solidFill>
                  <a:srgbClr val="FF0000"/>
                </a:solidFill>
              </a:rPr>
            </a:br>
            <a:r>
              <a:rPr lang="en-US" sz="2400" b="1" dirty="0">
                <a:solidFill>
                  <a:srgbClr val="FF0000"/>
                </a:solidFill>
              </a:rPr>
              <a:t>2 Corinthians 4:17-18</a:t>
            </a: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C33EA00D-5D5F-4E0B-B759-8FFFADA13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7827"/>
            <a:ext cx="7886700" cy="60016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Satan is looking for someone …</a:t>
            </a:r>
          </a:p>
        </p:txBody>
      </p:sp>
    </p:spTree>
    <p:extLst>
      <p:ext uri="{BB962C8B-B14F-4D97-AF65-F5344CB8AC3E}">
        <p14:creationId xmlns:p14="http://schemas.microsoft.com/office/powerpoint/2010/main" val="67067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28650" y="1409700"/>
            <a:ext cx="7886700" cy="4111895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800" b="1" dirty="0"/>
              <a:t>Who will refuse to accept responsibility …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From the very beginning. </a:t>
            </a:r>
            <a:r>
              <a:rPr lang="en-US" sz="2400" b="1" dirty="0">
                <a:solidFill>
                  <a:srgbClr val="FF0000"/>
                </a:solidFill>
              </a:rPr>
              <a:t>Genesis 3:11-13; Exodus 32:22; 1 Samuel 13:12</a:t>
            </a:r>
            <a:r>
              <a:rPr lang="en-US" sz="2400" dirty="0"/>
              <a:t>; compare with </a:t>
            </a:r>
            <a:br>
              <a:rPr lang="en-US" sz="2400" dirty="0"/>
            </a:br>
            <a:r>
              <a:rPr lang="en-US" sz="2400" b="1" dirty="0">
                <a:solidFill>
                  <a:srgbClr val="FF0000"/>
                </a:solidFill>
              </a:rPr>
              <a:t>2 Samuel 12:13 (Psalms 51:1-4); Luke 15:18-21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… </a:t>
            </a:r>
            <a:r>
              <a:rPr lang="en-US" sz="2800" b="1" dirty="0"/>
              <a:t>and who makes excuses</a:t>
            </a:r>
            <a:r>
              <a:rPr lang="en-US" sz="2400" dirty="0"/>
              <a:t>.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Even with things not sinful. </a:t>
            </a:r>
            <a:r>
              <a:rPr lang="en-US" sz="2400" b="1" dirty="0">
                <a:solidFill>
                  <a:srgbClr val="FF0000"/>
                </a:solidFill>
              </a:rPr>
              <a:t>Luke 14:15ff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Justifications always seem right … </a:t>
            </a:r>
            <a:r>
              <a:rPr lang="en-US" sz="2400" b="1" dirty="0">
                <a:solidFill>
                  <a:srgbClr val="FF0000"/>
                </a:solidFill>
              </a:rPr>
              <a:t>Matthew 25; Luke 10:29</a:t>
            </a: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54A6B873-76E2-47B7-AD0D-349930279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7827"/>
            <a:ext cx="7886700" cy="60016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Satan is looking for someone …</a:t>
            </a:r>
          </a:p>
        </p:txBody>
      </p:sp>
    </p:spTree>
    <p:extLst>
      <p:ext uri="{BB962C8B-B14F-4D97-AF65-F5344CB8AC3E}">
        <p14:creationId xmlns:p14="http://schemas.microsoft.com/office/powerpoint/2010/main" val="336828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28650" y="1386103"/>
            <a:ext cx="8420100" cy="5207579"/>
          </a:xfrm>
        </p:spPr>
        <p:txBody>
          <a:bodyPr>
            <a:spAutoFit/>
          </a:bodyPr>
          <a:lstStyle/>
          <a:p>
            <a:r>
              <a:rPr lang="en-US" sz="2800" b="1" dirty="0"/>
              <a:t>Who has cut off communication with God …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Satan knows that prayer can </a:t>
            </a:r>
            <a:r>
              <a:rPr lang="en-US" sz="2400" i="1" dirty="0"/>
              <a:t>“accomplish much” </a:t>
            </a:r>
            <a:r>
              <a:rPr lang="en-US" sz="2400" dirty="0"/>
              <a:t>(James 5:16). Why not look for the one not utilizing it or the one who uses it but either doubts (</a:t>
            </a:r>
            <a:r>
              <a:rPr lang="en-US" sz="2400" b="1" dirty="0">
                <a:solidFill>
                  <a:srgbClr val="FF0000"/>
                </a:solidFill>
              </a:rPr>
              <a:t>James 1:6</a:t>
            </a:r>
            <a:r>
              <a:rPr lang="en-US" sz="2400" dirty="0"/>
              <a:t>) or who uses </a:t>
            </a:r>
            <a:r>
              <a:rPr lang="en-US" sz="2400" i="1" dirty="0"/>
              <a:t>“vain repetition” 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FF0000"/>
                </a:solidFill>
              </a:rPr>
              <a:t>Matthew 6:7</a:t>
            </a:r>
            <a:r>
              <a:rPr lang="en-US" sz="2400" dirty="0"/>
              <a:t>).</a:t>
            </a:r>
          </a:p>
          <a:p>
            <a:r>
              <a:rPr lang="en-US" sz="2800" b="1" dirty="0"/>
              <a:t>… And is no longer listening to Him.</a:t>
            </a:r>
          </a:p>
          <a:p>
            <a:pPr lvl="1"/>
            <a:r>
              <a:rPr lang="en-US" sz="2400" dirty="0"/>
              <a:t>Satan looks for the one who no longer goes to the power that is found in the gospel (</a:t>
            </a:r>
            <a:r>
              <a:rPr lang="en-US" sz="2400" b="1" dirty="0">
                <a:solidFill>
                  <a:srgbClr val="FF0000"/>
                </a:solidFill>
              </a:rPr>
              <a:t>Romans 1:16</a:t>
            </a:r>
            <a:r>
              <a:rPr lang="en-US" sz="2400" dirty="0"/>
              <a:t>). He would have us to listen to anything but God’s revealed will that will equip us with everything we need. </a:t>
            </a:r>
            <a:r>
              <a:rPr lang="en-US" sz="2400" b="1" dirty="0">
                <a:solidFill>
                  <a:srgbClr val="FF0000"/>
                </a:solidFill>
              </a:rPr>
              <a:t>2 Timothy 3:16-17; Psalms 1:1-3</a:t>
            </a:r>
          </a:p>
          <a:p>
            <a:pPr lvl="1"/>
            <a:r>
              <a:rPr lang="en-US" sz="2800" b="1" dirty="0"/>
              <a:t>He seeks the one with the bad habits.</a:t>
            </a:r>
            <a:br>
              <a:rPr lang="en-US" sz="2400" b="1" dirty="0"/>
            </a:br>
            <a:r>
              <a:rPr lang="en-US" sz="2400" b="1" dirty="0">
                <a:solidFill>
                  <a:srgbClr val="FF0000"/>
                </a:solidFill>
              </a:rPr>
              <a:t>Hebrews 10:25</a:t>
            </a: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0B264F96-E4FE-428E-87DE-2E0DFAB22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7827"/>
            <a:ext cx="7886700" cy="60016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Satan is looking for someone …</a:t>
            </a:r>
          </a:p>
        </p:txBody>
      </p:sp>
    </p:spTree>
    <p:extLst>
      <p:ext uri="{BB962C8B-B14F-4D97-AF65-F5344CB8AC3E}">
        <p14:creationId xmlns:p14="http://schemas.microsoft.com/office/powerpoint/2010/main" val="2784941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80767" y="1332520"/>
            <a:ext cx="8587819" cy="5124480"/>
          </a:xfr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/>
              <a:t>Who will put off doing what needs to be done …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He’s looking for someone to do nothing …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Those looking for a more convenient time to make things right. </a:t>
            </a:r>
            <a:r>
              <a:rPr lang="en-US" sz="2400" b="1" dirty="0">
                <a:solidFill>
                  <a:srgbClr val="FF0000"/>
                </a:solidFill>
              </a:rPr>
              <a:t>Acts 24:25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He’s looking for those who think we have all the time in the world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At least </a:t>
            </a:r>
            <a:r>
              <a:rPr lang="en-US" sz="2400" i="1" dirty="0"/>
              <a:t>“many years to come.”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Luke 12:19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Because we put off the day of judgment. </a:t>
            </a:r>
            <a:r>
              <a:rPr lang="en-US" sz="2400" b="1" dirty="0">
                <a:solidFill>
                  <a:srgbClr val="FF0000"/>
                </a:solidFill>
              </a:rPr>
              <a:t>Amos 6:3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We think </a:t>
            </a:r>
            <a:r>
              <a:rPr lang="en-US" sz="2400" i="1" dirty="0"/>
              <a:t>“tomorrow shall be as this day, (a day) great beyond measure.”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Isaiah 56:12; 2 Peter 3:3-4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What needs to be done is to be washed in the blood of the lamb. </a:t>
            </a:r>
            <a:r>
              <a:rPr lang="en-US" sz="2400" b="1" dirty="0">
                <a:solidFill>
                  <a:srgbClr val="FF0000"/>
                </a:solidFill>
              </a:rPr>
              <a:t>Revelation 12:11; 7:14; Romans 6:3-4</a:t>
            </a:r>
          </a:p>
        </p:txBody>
      </p:sp>
      <p:sp>
        <p:nvSpPr>
          <p:cNvPr id="6" name="Title 12">
            <a:extLst>
              <a:ext uri="{FF2B5EF4-FFF2-40B4-BE49-F238E27FC236}">
                <a16:creationId xmlns:a16="http://schemas.microsoft.com/office/drawing/2014/main" id="{A36CA40A-FD60-4C30-8202-F2A7FE791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27827"/>
            <a:ext cx="7886700" cy="600164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Satan is looking for someone …</a:t>
            </a:r>
          </a:p>
        </p:txBody>
      </p:sp>
    </p:spTree>
    <p:extLst>
      <p:ext uri="{BB962C8B-B14F-4D97-AF65-F5344CB8AC3E}">
        <p14:creationId xmlns:p14="http://schemas.microsoft.com/office/powerpoint/2010/main" val="49543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theme/theme1.xml><?xml version="1.0" encoding="utf-8"?>
<a:theme xmlns:a="http://schemas.openxmlformats.org/drawingml/2006/main" name="Presentation level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none" rtlCol="0">
        <a:spAutoFit/>
      </a:bodyPr>
      <a:lstStyle>
        <a:defPPr>
          <a:defRPr dirty="0" err="1" smtClean="0">
            <a:ln>
              <a:solidFill>
                <a:schemeClr val="accent1">
                  <a:lumMod val="20000"/>
                  <a:lumOff val="80000"/>
                </a:schemeClr>
              </a:solidFill>
            </a:ln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level design" id="{00E2FDB5-77A3-416C-8232-A2B8AB0B9A01}" vid="{6E3E8A63-E899-4F92-AFE5-C80B3CCFC0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791</Words>
  <Application>Microsoft Office PowerPoint</Application>
  <PresentationFormat>On-screen Show (4:3)</PresentationFormat>
  <Paragraphs>88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</vt:lpstr>
      <vt:lpstr>Presentation level design</vt:lpstr>
      <vt:lpstr>Satan Is Looking For Someone</vt:lpstr>
      <vt:lpstr>God is looking for someone …</vt:lpstr>
      <vt:lpstr>Satan is looking for someone …</vt:lpstr>
      <vt:lpstr>Satan is looking for someone …</vt:lpstr>
      <vt:lpstr>Satan is looking for someone …</vt:lpstr>
      <vt:lpstr>Satan is looking for someone …</vt:lpstr>
      <vt:lpstr>Satan is looking for someone …</vt:lpstr>
      <vt:lpstr>Satan is looking for someone …</vt:lpstr>
      <vt:lpstr>Satan is looking for someone …</vt:lpstr>
      <vt:lpstr>Satan is looking for someone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Satan Is Looking For Someone</dc:title>
  <dc:creator>mgalloway2715@gmail.com</dc:creator>
  <cp:lastModifiedBy>Richard Lidh</cp:lastModifiedBy>
  <cp:revision>10</cp:revision>
  <cp:lastPrinted>2022-01-02T04:19:34Z</cp:lastPrinted>
  <dcterms:created xsi:type="dcterms:W3CDTF">2022-01-01T20:59:28Z</dcterms:created>
  <dcterms:modified xsi:type="dcterms:W3CDTF">2022-01-02T04:19:56Z</dcterms:modified>
</cp:coreProperties>
</file>